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0" r:id="rId16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Univers" panose="020B0503020202020204" pitchFamily="34" charset="0"/>
      <p:regular r:id="rId22"/>
      <p:bold r:id="rId23"/>
    </p:embeddedFont>
    <p:embeddedFont>
      <p:font typeface="Univers Bold" panose="020B0703030502020204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D98"/>
    <a:srgbClr val="124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E7155C-83DF-DF38-3FC5-EE6187672D97}" v="5" dt="2023-10-13T04:34:42.219"/>
    <p1510:client id="{C335FA84-5B4E-4B14-A23C-76DEF47F282B}" v="18" dt="2023-10-13T06:07:34.552"/>
    <p1510:client id="{C52A4009-B154-4A21-A609-D8C0478925B4}" v="10" dt="2023-10-13T05:50:40.2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7361" autoAdjust="0"/>
  </p:normalViewPr>
  <p:slideViewPr>
    <p:cSldViewPr>
      <p:cViewPr varScale="1">
        <p:scale>
          <a:sx n="57" d="100"/>
          <a:sy n="57" d="100"/>
        </p:scale>
        <p:origin x="15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13.10.2023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536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-Please provide a clear Profit &amp; Loss projection for at least 2 years</a:t>
            </a:r>
          </a:p>
          <a:p>
            <a:r>
              <a:rPr lang="en-US" dirty="0"/>
              <a:t>-Please provide clear income projections, together with justifications/assumptions used to arrive at the figures. </a:t>
            </a:r>
          </a:p>
          <a:p>
            <a:r>
              <a:rPr lang="en-US" dirty="0"/>
              <a:t>-Please provide clear costings, including but not limited to production costs, marketing costs, staffing costs, office costs, etc.</a:t>
            </a:r>
          </a:p>
          <a:p>
            <a:endParaRPr lang="en-US" dirty="0"/>
          </a:p>
          <a:p>
            <a:r>
              <a:rPr lang="en-US" dirty="0"/>
              <a:t>Do NOT include funding in the financial projection. 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Please provide at least 3 KPIs that you will use to measure the business’ performance. You should also include how you plan to measure the KPIs as well as your targets for Yr 1 and Yr 2. Sales numbers needs to be one of the 3 KPIs. </a:t>
            </a:r>
          </a:p>
          <a:p>
            <a:endParaRPr lang="en-US"/>
          </a:p>
          <a:p>
            <a:r>
              <a:rPr lang="en-US"/>
              <a:t>Eg:</a:t>
            </a:r>
          </a:p>
          <a:p>
            <a:r>
              <a:rPr lang="en-US"/>
              <a:t>KPI: sales growth</a:t>
            </a:r>
          </a:p>
          <a:p>
            <a:r>
              <a:rPr lang="en-US"/>
              <a:t>Measurable: income, number of customers. </a:t>
            </a:r>
          </a:p>
          <a:p>
            <a:r>
              <a:rPr lang="en-US"/>
              <a:t>Target: HKDxxx in income for Yr 1 and HKDzzz in income for Yr 2. xxx number of subscription in Yr 1 and yyy number of subscription in Yr 2.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Please provide clear timeline and milestone of the business for the next 2 years.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Please provide at least 3 risks/challenges that you foresee, and your risk management plan (avoid, mitigate, transfer, reduce, control, accept, etc)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Please provide info of the key members. </a:t>
            </a:r>
          </a:p>
          <a:p>
            <a:r>
              <a:rPr lang="en-US" dirty="0"/>
              <a:t>Key members must include Project Leader, as well as other members that can demonstrate contribution to the subject matter, technical skillset, or sales/marketing of the business. </a:t>
            </a:r>
          </a:p>
          <a:p>
            <a:r>
              <a:rPr lang="en-US" dirty="0"/>
              <a:t>Info should include name, study background, and other relevant experiences in entrepreneurship (if any).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3565210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If the team or project has been included in other entrepreneurial </a:t>
            </a:r>
            <a:r>
              <a:rPr lang="en-US" dirty="0" err="1"/>
              <a:t>programmes</a:t>
            </a:r>
            <a:r>
              <a:rPr lang="en-US" dirty="0"/>
              <a:t>, please provide info. </a:t>
            </a:r>
          </a:p>
          <a:p>
            <a:r>
              <a:rPr lang="en-US" dirty="0"/>
              <a:t>name of </a:t>
            </a:r>
            <a:r>
              <a:rPr lang="en-US" dirty="0" err="1"/>
              <a:t>programme</a:t>
            </a:r>
            <a:r>
              <a:rPr lang="en-US" dirty="0"/>
              <a:t>, stage (ideation, incubation, acceleration, bootcamp, </a:t>
            </a:r>
            <a:r>
              <a:rPr lang="en-US" dirty="0" err="1"/>
              <a:t>etc</a:t>
            </a:r>
            <a:r>
              <a:rPr lang="en-US" dirty="0"/>
              <a:t>), year participated, year completed or current stage</a:t>
            </a:r>
          </a:p>
          <a:p>
            <a:endParaRPr lang="en-US" dirty="0"/>
          </a:p>
          <a:p>
            <a:r>
              <a:rPr lang="en-US" dirty="0" err="1"/>
              <a:t>Eg</a:t>
            </a:r>
            <a:r>
              <a:rPr lang="en-US" dirty="0"/>
              <a:t>:</a:t>
            </a:r>
          </a:p>
          <a:p>
            <a:r>
              <a:rPr lang="en-US" dirty="0"/>
              <a:t>- LU </a:t>
            </a:r>
            <a:r>
              <a:rPr lang="en-US" dirty="0" err="1"/>
              <a:t>programmes</a:t>
            </a:r>
            <a:r>
              <a:rPr lang="en-US" dirty="0"/>
              <a:t>: SEED, IIF, HEL, GSF, PIE,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- external: HKSTP, Cyberport, SIE,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Expected contents:</a:t>
            </a:r>
          </a:p>
          <a:p>
            <a:r>
              <a:rPr lang="en-US"/>
              <a:t>-What is your product/service?</a:t>
            </a:r>
          </a:p>
          <a:p>
            <a:r>
              <a:rPr lang="en-US"/>
              <a:t>-What is the problem/issues you are trying to solve? 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890068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Expected contents:</a:t>
            </a:r>
          </a:p>
          <a:p>
            <a:r>
              <a:rPr lang="en-US"/>
              <a:t>-What is your product/service?</a:t>
            </a:r>
          </a:p>
          <a:p>
            <a:r>
              <a:rPr lang="en-US"/>
              <a:t>-What is the problem/issues you are trying to solve? 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Please provide info on the background of what you’re trying to do, with an analysis of:</a:t>
            </a:r>
          </a:p>
          <a:p>
            <a:r>
              <a:rPr lang="en-US" dirty="0"/>
              <a:t>-business potential by market analysis</a:t>
            </a:r>
          </a:p>
          <a:p>
            <a:r>
              <a:rPr lang="en-US" dirty="0"/>
              <a:t>-competitive landscape including but not limited to a market share and SWOT analysis</a:t>
            </a:r>
          </a:p>
          <a:p>
            <a:r>
              <a:rPr lang="en-US" dirty="0"/>
              <a:t>-your competitive advantage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Expected contents:</a:t>
            </a:r>
          </a:p>
          <a:p>
            <a:r>
              <a:rPr lang="en-US" dirty="0"/>
              <a:t>-What do you see as the biggest opportunities and threats facing your business in the coming years?</a:t>
            </a:r>
          </a:p>
          <a:p>
            <a:r>
              <a:rPr lang="en-US" dirty="0"/>
              <a:t>-How has your business adapted to changes in the market or shifts in consumer behavior over time?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Expected contents:</a:t>
            </a:r>
          </a:p>
          <a:p>
            <a:r>
              <a:rPr lang="en-US"/>
              <a:t>-What impact has your business had on your customers or clients?</a:t>
            </a:r>
          </a:p>
          <a:p>
            <a:r>
              <a:rPr lang="en-US"/>
              <a:t>-Will your project have any positive impact? If yes, please provide details. 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Please provide details of your KEY target customers</a:t>
            </a:r>
          </a:p>
          <a:p>
            <a:r>
              <a:rPr lang="en-US"/>
              <a:t>-clearly define your customers instead of a general identity eg instead of saying “women”, say “single women 25 to 40yo, earning between hkd45k and 80k” etc…</a:t>
            </a:r>
          </a:p>
          <a:p>
            <a:r>
              <a:rPr lang="en-US"/>
              <a:t>-if not described earlier, please provide justifications on how you identify your KEY target customers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Please identify clearly key partners that you will be working with:</a:t>
            </a:r>
          </a:p>
          <a:p>
            <a:r>
              <a:rPr lang="en-US"/>
              <a:t>-is there already a working relationship or are you just starting to explore partnership?</a:t>
            </a:r>
          </a:p>
          <a:p>
            <a:r>
              <a:rPr lang="en-US"/>
              <a:t>-what will they contribute to the project?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Please provide details of your marketing strategies:</a:t>
            </a:r>
          </a:p>
          <a:p>
            <a:r>
              <a:rPr lang="en-US"/>
              <a:t>-online and offline</a:t>
            </a:r>
          </a:p>
          <a:p>
            <a:r>
              <a:rPr lang="en-US"/>
              <a:t>-target audience of the plans and expected outcome?</a:t>
            </a:r>
          </a:p>
          <a:p>
            <a:r>
              <a:rPr lang="en-US"/>
              <a:t>-expected costs to execute the plans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D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9998267"/>
            <a:ext cx="9144000" cy="288733"/>
            <a:chOff x="0" y="0"/>
            <a:chExt cx="2408296" cy="760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08296" cy="76045"/>
            </a:xfrm>
            <a:custGeom>
              <a:avLst/>
              <a:gdLst/>
              <a:ahLst/>
              <a:cxnLst/>
              <a:rect l="l" t="t" r="r" b="b"/>
              <a:pathLst>
                <a:path w="2408296" h="76045">
                  <a:moveTo>
                    <a:pt x="0" y="0"/>
                  </a:moveTo>
                  <a:lnTo>
                    <a:pt x="2408296" y="0"/>
                  </a:lnTo>
                  <a:lnTo>
                    <a:pt x="2408296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3DCAB1"/>
            </a:solidFill>
          </p:spPr>
          <p:txBody>
            <a:bodyPr/>
            <a:lstStyle/>
            <a:p>
              <a:endParaRPr lang="en-HK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1988413" y="5051233"/>
            <a:ext cx="6299587" cy="5235767"/>
          </a:xfrm>
          <a:custGeom>
            <a:avLst/>
            <a:gdLst/>
            <a:ahLst/>
            <a:cxnLst/>
            <a:rect l="l" t="t" r="r" b="b"/>
            <a:pathLst>
              <a:path w="10946941" h="8896877">
                <a:moveTo>
                  <a:pt x="0" y="0"/>
                </a:moveTo>
                <a:lnTo>
                  <a:pt x="10946941" y="0"/>
                </a:lnTo>
                <a:lnTo>
                  <a:pt x="10946941" y="8896877"/>
                </a:lnTo>
                <a:lnTo>
                  <a:pt x="0" y="88968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60788" b="-42974"/>
            </a:stretch>
          </a:blipFill>
          <a:ln>
            <a:noFill/>
          </a:ln>
        </p:spPr>
        <p:txBody>
          <a:bodyPr/>
          <a:lstStyle/>
          <a:p>
            <a:endParaRPr lang="en-HK"/>
          </a:p>
        </p:txBody>
      </p:sp>
      <p:sp>
        <p:nvSpPr>
          <p:cNvPr id="8" name="Freeform 8"/>
          <p:cNvSpPr/>
          <p:nvPr/>
        </p:nvSpPr>
        <p:spPr>
          <a:xfrm>
            <a:off x="1" y="57479"/>
            <a:ext cx="4876800" cy="2753676"/>
          </a:xfrm>
          <a:custGeom>
            <a:avLst/>
            <a:gdLst/>
            <a:ahLst/>
            <a:cxnLst/>
            <a:rect l="l" t="t" r="r" b="b"/>
            <a:pathLst>
              <a:path w="5643741" h="4114800">
                <a:moveTo>
                  <a:pt x="0" y="0"/>
                </a:moveTo>
                <a:lnTo>
                  <a:pt x="5643740" y="0"/>
                </a:lnTo>
                <a:lnTo>
                  <a:pt x="56437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HK"/>
          </a:p>
        </p:txBody>
      </p:sp>
      <p:sp>
        <p:nvSpPr>
          <p:cNvPr id="11" name="TextBox 11"/>
          <p:cNvSpPr txBox="1"/>
          <p:nvPr/>
        </p:nvSpPr>
        <p:spPr>
          <a:xfrm>
            <a:off x="-3624995" y="-3657258"/>
            <a:ext cx="3114339" cy="326692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64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1564536" y="2900724"/>
            <a:ext cx="14168971" cy="2796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0"/>
              </a:lnSpc>
            </a:pPr>
            <a:r>
              <a:rPr lang="en-US" sz="8000" spc="-136" dirty="0">
                <a:solidFill>
                  <a:srgbClr val="FFFFFF"/>
                </a:solidFill>
                <a:latin typeface="Univers Bold"/>
              </a:rPr>
              <a:t>HKSTP Tech FYP Sponsorship</a:t>
            </a:r>
          </a:p>
          <a:p>
            <a:pPr>
              <a:lnSpc>
                <a:spcPts val="11200"/>
              </a:lnSpc>
            </a:pPr>
            <a:r>
              <a:rPr lang="en-US" sz="8000" spc="-136" dirty="0">
                <a:solidFill>
                  <a:srgbClr val="FFFFFF"/>
                </a:solidFill>
                <a:latin typeface="Univers Bold"/>
              </a:rPr>
              <a:t>Programme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998267"/>
            <a:ext cx="9144000" cy="288733"/>
            <a:chOff x="0" y="0"/>
            <a:chExt cx="2408296" cy="7604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08296" cy="76045"/>
            </a:xfrm>
            <a:custGeom>
              <a:avLst/>
              <a:gdLst/>
              <a:ahLst/>
              <a:cxnLst/>
              <a:rect l="l" t="t" r="r" b="b"/>
              <a:pathLst>
                <a:path w="2408296" h="76045">
                  <a:moveTo>
                    <a:pt x="0" y="0"/>
                  </a:moveTo>
                  <a:lnTo>
                    <a:pt x="2408296" y="0"/>
                  </a:lnTo>
                  <a:lnTo>
                    <a:pt x="2408296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3DCAB1"/>
            </a:solidFill>
          </p:spPr>
          <p:txBody>
            <a:bodyPr/>
            <a:lstStyle/>
            <a:p>
              <a:endParaRPr lang="en-HK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564536" y="7475845"/>
            <a:ext cx="6915784" cy="46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9"/>
              </a:lnSpc>
            </a:pPr>
            <a:r>
              <a:rPr lang="en-US" sz="2450" dirty="0">
                <a:solidFill>
                  <a:srgbClr val="D9D9D9"/>
                </a:solidFill>
                <a:latin typeface="Univers"/>
              </a:rPr>
              <a:t>Proposal  Template and Guideline</a:t>
            </a:r>
          </a:p>
        </p:txBody>
      </p:sp>
      <p:sp>
        <p:nvSpPr>
          <p:cNvPr id="21" name="TextBox 15">
            <a:extLst>
              <a:ext uri="{FF2B5EF4-FFF2-40B4-BE49-F238E27FC236}">
                <a16:creationId xmlns:a16="http://schemas.microsoft.com/office/drawing/2014/main" id="{A32C7843-C7DE-8A2C-9DB9-CC8E9B6112B2}"/>
              </a:ext>
            </a:extLst>
          </p:cNvPr>
          <p:cNvSpPr txBox="1"/>
          <p:nvPr/>
        </p:nvSpPr>
        <p:spPr>
          <a:xfrm>
            <a:off x="9143999" y="-118872"/>
            <a:ext cx="3086100" cy="323075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BF9487-F526-90DC-0FF4-50BFC65F8985}"/>
              </a:ext>
            </a:extLst>
          </p:cNvPr>
          <p:cNvSpPr/>
          <p:nvPr/>
        </p:nvSpPr>
        <p:spPr>
          <a:xfrm>
            <a:off x="8741664" y="0"/>
            <a:ext cx="9524999" cy="15203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6" name="Freeform 16"/>
          <p:cNvSpPr/>
          <p:nvPr/>
        </p:nvSpPr>
        <p:spPr>
          <a:xfrm>
            <a:off x="9140950" y="171977"/>
            <a:ext cx="2568384" cy="1151492"/>
          </a:xfrm>
          <a:custGeom>
            <a:avLst/>
            <a:gdLst/>
            <a:ahLst/>
            <a:cxnLst/>
            <a:rect l="l" t="t" r="r" b="b"/>
            <a:pathLst>
              <a:path w="2568384" h="1151492">
                <a:moveTo>
                  <a:pt x="0" y="0"/>
                </a:moveTo>
                <a:lnTo>
                  <a:pt x="2568384" y="0"/>
                </a:lnTo>
                <a:lnTo>
                  <a:pt x="2568384" y="1151492"/>
                </a:lnTo>
                <a:lnTo>
                  <a:pt x="0" y="115149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HK"/>
          </a:p>
        </p:txBody>
      </p:sp>
      <p:sp>
        <p:nvSpPr>
          <p:cNvPr id="17" name="Freeform 17"/>
          <p:cNvSpPr>
            <a:spLocks noChangeAspect="1"/>
          </p:cNvSpPr>
          <p:nvPr/>
        </p:nvSpPr>
        <p:spPr>
          <a:xfrm>
            <a:off x="11951837" y="-10728"/>
            <a:ext cx="6317875" cy="1520365"/>
          </a:xfrm>
          <a:custGeom>
            <a:avLst/>
            <a:gdLst/>
            <a:ahLst/>
            <a:cxnLst/>
            <a:rect l="l" t="t" r="r" b="b"/>
            <a:pathLst>
              <a:path w="6317875" h="1520365">
                <a:moveTo>
                  <a:pt x="0" y="0"/>
                </a:moveTo>
                <a:lnTo>
                  <a:pt x="6317875" y="0"/>
                </a:lnTo>
                <a:lnTo>
                  <a:pt x="6317875" y="1520366"/>
                </a:lnTo>
                <a:lnTo>
                  <a:pt x="0" y="152036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27377" b="-37698"/>
            </a:stretch>
          </a:blipFill>
        </p:spPr>
        <p:txBody>
          <a:bodyPr/>
          <a:lstStyle/>
          <a:p>
            <a:endParaRPr lang="en-H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2CC69A3-2C16-8697-FA1B-31FCC55F3B5B}"/>
              </a:ext>
            </a:extLst>
          </p:cNvPr>
          <p:cNvSpPr/>
          <p:nvPr/>
        </p:nvSpPr>
        <p:spPr>
          <a:xfrm>
            <a:off x="-76201" y="-114300"/>
            <a:ext cx="18460453" cy="2054938"/>
          </a:xfrm>
          <a:prstGeom prst="rect">
            <a:avLst/>
          </a:prstGeom>
          <a:solidFill>
            <a:srgbClr val="0A0D9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5" name="TextBox 5"/>
          <p:cNvSpPr txBox="1"/>
          <p:nvPr/>
        </p:nvSpPr>
        <p:spPr>
          <a:xfrm>
            <a:off x="533400" y="483564"/>
            <a:ext cx="15578623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5599" dirty="0">
                <a:solidFill>
                  <a:schemeClr val="bg1"/>
                </a:solidFill>
                <a:latin typeface="Univers Bold"/>
              </a:rPr>
              <a:t>Financial Projection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0" y="1651905"/>
            <a:ext cx="6212838" cy="288733"/>
            <a:chOff x="0" y="0"/>
            <a:chExt cx="1636303" cy="7604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36303" cy="76045"/>
            </a:xfrm>
            <a:custGeom>
              <a:avLst/>
              <a:gdLst/>
              <a:ahLst/>
              <a:cxnLst/>
              <a:rect l="l" t="t" r="r" b="b"/>
              <a:pathLst>
                <a:path w="1636303" h="76045">
                  <a:moveTo>
                    <a:pt x="0" y="0"/>
                  </a:moveTo>
                  <a:lnTo>
                    <a:pt x="1636303" y="0"/>
                  </a:lnTo>
                  <a:lnTo>
                    <a:pt x="1636303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3DCAB1"/>
            </a:solidFill>
          </p:spPr>
          <p:txBody>
            <a:bodyPr/>
            <a:lstStyle/>
            <a:p>
              <a:endParaRPr lang="en-HK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F87711-4E3D-6BF2-5C2E-90D429A98490}"/>
              </a:ext>
            </a:extLst>
          </p:cNvPr>
          <p:cNvSpPr/>
          <p:nvPr/>
        </p:nvSpPr>
        <p:spPr>
          <a:xfrm>
            <a:off x="-76201" y="-114300"/>
            <a:ext cx="18460453" cy="2054938"/>
          </a:xfrm>
          <a:prstGeom prst="rect">
            <a:avLst/>
          </a:prstGeom>
          <a:solidFill>
            <a:srgbClr val="0A0D9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3225FBE0-85FA-D038-E4EB-CB8265921C61}"/>
              </a:ext>
            </a:extLst>
          </p:cNvPr>
          <p:cNvSpPr txBox="1"/>
          <p:nvPr/>
        </p:nvSpPr>
        <p:spPr>
          <a:xfrm>
            <a:off x="533400" y="483564"/>
            <a:ext cx="15578623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5599" dirty="0">
                <a:solidFill>
                  <a:schemeClr val="bg1"/>
                </a:solidFill>
                <a:latin typeface="Univers Bold"/>
              </a:rPr>
              <a:t>KPIs and Measurables</a:t>
            </a: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F854A7EA-89F7-8A68-49DA-5042E21CB76D}"/>
              </a:ext>
            </a:extLst>
          </p:cNvPr>
          <p:cNvGrpSpPr/>
          <p:nvPr/>
        </p:nvGrpSpPr>
        <p:grpSpPr>
          <a:xfrm>
            <a:off x="0" y="1651905"/>
            <a:ext cx="6212838" cy="288733"/>
            <a:chOff x="0" y="0"/>
            <a:chExt cx="1636303" cy="76045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5C8B066-8E79-5347-97AE-A6C2C8A719A7}"/>
                </a:ext>
              </a:extLst>
            </p:cNvPr>
            <p:cNvSpPr/>
            <p:nvPr/>
          </p:nvSpPr>
          <p:spPr>
            <a:xfrm>
              <a:off x="0" y="0"/>
              <a:ext cx="1636303" cy="76045"/>
            </a:xfrm>
            <a:custGeom>
              <a:avLst/>
              <a:gdLst/>
              <a:ahLst/>
              <a:cxnLst/>
              <a:rect l="l" t="t" r="r" b="b"/>
              <a:pathLst>
                <a:path w="1636303" h="76045">
                  <a:moveTo>
                    <a:pt x="0" y="0"/>
                  </a:moveTo>
                  <a:lnTo>
                    <a:pt x="1636303" y="0"/>
                  </a:lnTo>
                  <a:lnTo>
                    <a:pt x="1636303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3DCAB1"/>
            </a:solidFill>
          </p:spPr>
          <p:txBody>
            <a:bodyPr/>
            <a:lstStyle/>
            <a:p>
              <a:endParaRPr lang="en-HK"/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7A8B3540-E8FC-32B0-C8D3-E0140DDB426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7D5EA4-8A8D-0848-DE18-E6AA913BCDF4}"/>
              </a:ext>
            </a:extLst>
          </p:cNvPr>
          <p:cNvSpPr/>
          <p:nvPr/>
        </p:nvSpPr>
        <p:spPr>
          <a:xfrm>
            <a:off x="-76201" y="-114300"/>
            <a:ext cx="18460453" cy="2054938"/>
          </a:xfrm>
          <a:prstGeom prst="rect">
            <a:avLst/>
          </a:prstGeom>
          <a:solidFill>
            <a:srgbClr val="0A0D9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774402D5-8760-1673-B835-8C55A55ECF65}"/>
              </a:ext>
            </a:extLst>
          </p:cNvPr>
          <p:cNvSpPr txBox="1"/>
          <p:nvPr/>
        </p:nvSpPr>
        <p:spPr>
          <a:xfrm>
            <a:off x="533400" y="483564"/>
            <a:ext cx="15578623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5599" dirty="0">
                <a:solidFill>
                  <a:schemeClr val="bg1"/>
                </a:solidFill>
                <a:latin typeface="Univers Bold"/>
              </a:rPr>
              <a:t>Timeline &amp; Milestones</a:t>
            </a: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BBCBC6DF-7059-8CC9-EA8A-E99FDD1835AB}"/>
              </a:ext>
            </a:extLst>
          </p:cNvPr>
          <p:cNvGrpSpPr/>
          <p:nvPr/>
        </p:nvGrpSpPr>
        <p:grpSpPr>
          <a:xfrm>
            <a:off x="0" y="1651905"/>
            <a:ext cx="6212838" cy="288733"/>
            <a:chOff x="0" y="0"/>
            <a:chExt cx="1636303" cy="76045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04D58D4-7372-F0CD-414D-1B0D83F809FF}"/>
                </a:ext>
              </a:extLst>
            </p:cNvPr>
            <p:cNvSpPr/>
            <p:nvPr/>
          </p:nvSpPr>
          <p:spPr>
            <a:xfrm>
              <a:off x="0" y="0"/>
              <a:ext cx="1636303" cy="76045"/>
            </a:xfrm>
            <a:custGeom>
              <a:avLst/>
              <a:gdLst/>
              <a:ahLst/>
              <a:cxnLst/>
              <a:rect l="l" t="t" r="r" b="b"/>
              <a:pathLst>
                <a:path w="1636303" h="76045">
                  <a:moveTo>
                    <a:pt x="0" y="0"/>
                  </a:moveTo>
                  <a:lnTo>
                    <a:pt x="1636303" y="0"/>
                  </a:lnTo>
                  <a:lnTo>
                    <a:pt x="1636303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3DCAB1"/>
            </a:solidFill>
          </p:spPr>
          <p:txBody>
            <a:bodyPr/>
            <a:lstStyle/>
            <a:p>
              <a:endParaRPr lang="en-HK"/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CEB7C79F-1215-F2A2-4561-9EB9BCA7C316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3EAA025-7673-9AF2-616F-3E304DABE1A0}"/>
              </a:ext>
            </a:extLst>
          </p:cNvPr>
          <p:cNvSpPr/>
          <p:nvPr/>
        </p:nvSpPr>
        <p:spPr>
          <a:xfrm>
            <a:off x="-76201" y="-114300"/>
            <a:ext cx="18460453" cy="2054938"/>
          </a:xfrm>
          <a:prstGeom prst="rect">
            <a:avLst/>
          </a:prstGeom>
          <a:solidFill>
            <a:srgbClr val="0A0D9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CAE12B7D-AB30-33FC-64E8-AA1EFDB7ECED}"/>
              </a:ext>
            </a:extLst>
          </p:cNvPr>
          <p:cNvSpPr txBox="1"/>
          <p:nvPr/>
        </p:nvSpPr>
        <p:spPr>
          <a:xfrm>
            <a:off x="533400" y="483564"/>
            <a:ext cx="15578623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5599" dirty="0">
                <a:solidFill>
                  <a:schemeClr val="bg1"/>
                </a:solidFill>
                <a:latin typeface="Univers Bold"/>
              </a:rPr>
              <a:t>Risks and Challenges</a:t>
            </a: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0A98CCB2-2784-A04A-6BC2-F7B0312F98EC}"/>
              </a:ext>
            </a:extLst>
          </p:cNvPr>
          <p:cNvGrpSpPr/>
          <p:nvPr/>
        </p:nvGrpSpPr>
        <p:grpSpPr>
          <a:xfrm>
            <a:off x="0" y="1651905"/>
            <a:ext cx="6212838" cy="288733"/>
            <a:chOff x="0" y="0"/>
            <a:chExt cx="1636303" cy="76045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DD49DE4C-6091-A2B0-CF4A-BA6189490AF6}"/>
                </a:ext>
              </a:extLst>
            </p:cNvPr>
            <p:cNvSpPr/>
            <p:nvPr/>
          </p:nvSpPr>
          <p:spPr>
            <a:xfrm>
              <a:off x="0" y="0"/>
              <a:ext cx="1636303" cy="76045"/>
            </a:xfrm>
            <a:custGeom>
              <a:avLst/>
              <a:gdLst/>
              <a:ahLst/>
              <a:cxnLst/>
              <a:rect l="l" t="t" r="r" b="b"/>
              <a:pathLst>
                <a:path w="1636303" h="76045">
                  <a:moveTo>
                    <a:pt x="0" y="0"/>
                  </a:moveTo>
                  <a:lnTo>
                    <a:pt x="1636303" y="0"/>
                  </a:lnTo>
                  <a:lnTo>
                    <a:pt x="1636303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3DCAB1"/>
            </a:solidFill>
          </p:spPr>
          <p:txBody>
            <a:bodyPr/>
            <a:lstStyle/>
            <a:p>
              <a:endParaRPr lang="en-HK"/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3D008DF4-49A9-EB7B-8E9E-B1AE26AF4A47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3EAA025-7673-9AF2-616F-3E304DABE1A0}"/>
              </a:ext>
            </a:extLst>
          </p:cNvPr>
          <p:cNvSpPr/>
          <p:nvPr/>
        </p:nvSpPr>
        <p:spPr>
          <a:xfrm>
            <a:off x="-76201" y="-114300"/>
            <a:ext cx="18460453" cy="2054938"/>
          </a:xfrm>
          <a:prstGeom prst="rect">
            <a:avLst/>
          </a:prstGeom>
          <a:solidFill>
            <a:srgbClr val="0A0D9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CAE12B7D-AB30-33FC-64E8-AA1EFDB7ECED}"/>
              </a:ext>
            </a:extLst>
          </p:cNvPr>
          <p:cNvSpPr txBox="1"/>
          <p:nvPr/>
        </p:nvSpPr>
        <p:spPr>
          <a:xfrm>
            <a:off x="533400" y="483564"/>
            <a:ext cx="15578623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5599" dirty="0">
                <a:solidFill>
                  <a:schemeClr val="bg1"/>
                </a:solidFill>
                <a:latin typeface="Univers Bold"/>
              </a:rPr>
              <a:t>Team</a:t>
            </a: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0A98CCB2-2784-A04A-6BC2-F7B0312F98EC}"/>
              </a:ext>
            </a:extLst>
          </p:cNvPr>
          <p:cNvGrpSpPr/>
          <p:nvPr/>
        </p:nvGrpSpPr>
        <p:grpSpPr>
          <a:xfrm>
            <a:off x="0" y="1651905"/>
            <a:ext cx="6212838" cy="288733"/>
            <a:chOff x="0" y="0"/>
            <a:chExt cx="1636303" cy="76045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DD49DE4C-6091-A2B0-CF4A-BA6189490AF6}"/>
                </a:ext>
              </a:extLst>
            </p:cNvPr>
            <p:cNvSpPr/>
            <p:nvPr/>
          </p:nvSpPr>
          <p:spPr>
            <a:xfrm>
              <a:off x="0" y="0"/>
              <a:ext cx="1636303" cy="76045"/>
            </a:xfrm>
            <a:custGeom>
              <a:avLst/>
              <a:gdLst/>
              <a:ahLst/>
              <a:cxnLst/>
              <a:rect l="l" t="t" r="r" b="b"/>
              <a:pathLst>
                <a:path w="1636303" h="76045">
                  <a:moveTo>
                    <a:pt x="0" y="0"/>
                  </a:moveTo>
                  <a:lnTo>
                    <a:pt x="1636303" y="0"/>
                  </a:lnTo>
                  <a:lnTo>
                    <a:pt x="1636303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3DCAB1"/>
            </a:solidFill>
          </p:spPr>
          <p:txBody>
            <a:bodyPr/>
            <a:lstStyle/>
            <a:p>
              <a:endParaRPr lang="en-HK"/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3D008DF4-49A9-EB7B-8E9E-B1AE26AF4A47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37880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5174D5-5F71-A42A-3303-DDF84CB25C0D}"/>
              </a:ext>
            </a:extLst>
          </p:cNvPr>
          <p:cNvSpPr/>
          <p:nvPr/>
        </p:nvSpPr>
        <p:spPr>
          <a:xfrm>
            <a:off x="-76201" y="-114300"/>
            <a:ext cx="18460453" cy="2054938"/>
          </a:xfrm>
          <a:prstGeom prst="rect">
            <a:avLst/>
          </a:prstGeom>
          <a:solidFill>
            <a:srgbClr val="0A0D9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9C045EB6-F421-979C-7546-D2EAB101F597}"/>
              </a:ext>
            </a:extLst>
          </p:cNvPr>
          <p:cNvSpPr txBox="1"/>
          <p:nvPr/>
        </p:nvSpPr>
        <p:spPr>
          <a:xfrm>
            <a:off x="533400" y="483564"/>
            <a:ext cx="15578623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5599" dirty="0">
                <a:solidFill>
                  <a:schemeClr val="bg1"/>
                </a:solidFill>
                <a:latin typeface="Univers Bold"/>
              </a:rPr>
              <a:t>Track Record</a:t>
            </a: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117D3461-4FD4-E0B7-A397-1C6F50783661}"/>
              </a:ext>
            </a:extLst>
          </p:cNvPr>
          <p:cNvGrpSpPr/>
          <p:nvPr/>
        </p:nvGrpSpPr>
        <p:grpSpPr>
          <a:xfrm>
            <a:off x="0" y="1651905"/>
            <a:ext cx="6212838" cy="288733"/>
            <a:chOff x="0" y="0"/>
            <a:chExt cx="1636303" cy="76045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5594476-3FB4-7FC4-1EA7-015C3345159F}"/>
                </a:ext>
              </a:extLst>
            </p:cNvPr>
            <p:cNvSpPr/>
            <p:nvPr/>
          </p:nvSpPr>
          <p:spPr>
            <a:xfrm>
              <a:off x="0" y="0"/>
              <a:ext cx="1636303" cy="76045"/>
            </a:xfrm>
            <a:custGeom>
              <a:avLst/>
              <a:gdLst/>
              <a:ahLst/>
              <a:cxnLst/>
              <a:rect l="l" t="t" r="r" b="b"/>
              <a:pathLst>
                <a:path w="1636303" h="76045">
                  <a:moveTo>
                    <a:pt x="0" y="0"/>
                  </a:moveTo>
                  <a:lnTo>
                    <a:pt x="1636303" y="0"/>
                  </a:lnTo>
                  <a:lnTo>
                    <a:pt x="1636303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3DCAB1"/>
            </a:solidFill>
          </p:spPr>
          <p:txBody>
            <a:bodyPr/>
            <a:lstStyle/>
            <a:p>
              <a:endParaRPr lang="en-HK"/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F11CA9F9-AA12-00B9-D430-5F7096B29F85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04800" y="-456651"/>
            <a:ext cx="3086100" cy="323076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1544727" y="700261"/>
            <a:ext cx="16275429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5599" dirty="0">
                <a:solidFill>
                  <a:schemeClr val="tx2"/>
                </a:solidFill>
                <a:latin typeface="Univers Bold"/>
              </a:rPr>
              <a:t>Note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0" y="2466878"/>
            <a:ext cx="6212838" cy="288733"/>
            <a:chOff x="0" y="0"/>
            <a:chExt cx="1636303" cy="7604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36303" cy="76045"/>
            </a:xfrm>
            <a:custGeom>
              <a:avLst/>
              <a:gdLst/>
              <a:ahLst/>
              <a:cxnLst/>
              <a:rect l="l" t="t" r="r" b="b"/>
              <a:pathLst>
                <a:path w="1636303" h="76045">
                  <a:moveTo>
                    <a:pt x="0" y="0"/>
                  </a:moveTo>
                  <a:lnTo>
                    <a:pt x="1636303" y="0"/>
                  </a:lnTo>
                  <a:lnTo>
                    <a:pt x="1636303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3DCAB1"/>
            </a:solidFill>
          </p:spPr>
          <p:txBody>
            <a:bodyPr/>
            <a:lstStyle/>
            <a:p>
              <a:endParaRPr lang="en-HK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Freeform 9">
            <a:extLst>
              <a:ext uri="{FF2B5EF4-FFF2-40B4-BE49-F238E27FC236}">
                <a16:creationId xmlns:a16="http://schemas.microsoft.com/office/drawing/2014/main" id="{47C726D1-E7B7-2637-CFE9-A6CEAB8640C5}"/>
              </a:ext>
            </a:extLst>
          </p:cNvPr>
          <p:cNvSpPr/>
          <p:nvPr/>
        </p:nvSpPr>
        <p:spPr>
          <a:xfrm>
            <a:off x="5181600" y="4467313"/>
            <a:ext cx="7283071" cy="4540540"/>
          </a:xfrm>
          <a:custGeom>
            <a:avLst/>
            <a:gdLst/>
            <a:ahLst/>
            <a:cxnLst/>
            <a:rect l="l" t="t" r="r" b="b"/>
            <a:pathLst>
              <a:path w="7283071" h="4540540">
                <a:moveTo>
                  <a:pt x="0" y="0"/>
                </a:moveTo>
                <a:lnTo>
                  <a:pt x="7283071" y="0"/>
                </a:lnTo>
                <a:lnTo>
                  <a:pt x="7283071" y="4540540"/>
                </a:lnTo>
                <a:lnTo>
                  <a:pt x="0" y="45405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HK"/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76014469-6754-A6DE-477F-197CD623F1E9}"/>
              </a:ext>
            </a:extLst>
          </p:cNvPr>
          <p:cNvSpPr txBox="1"/>
          <p:nvPr/>
        </p:nvSpPr>
        <p:spPr>
          <a:xfrm>
            <a:off x="644004" y="2974685"/>
            <a:ext cx="17268676" cy="1273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endParaRPr lang="en-US" sz="2400" dirty="0">
              <a:solidFill>
                <a:srgbClr val="101010"/>
              </a:solidFill>
              <a:latin typeface="Univers"/>
            </a:endParaRPr>
          </a:p>
          <a:p>
            <a:pPr marL="518160" lvl="1" indent="-259080">
              <a:lnSpc>
                <a:spcPts val="3360"/>
              </a:lnSpc>
              <a:buFont typeface="Arial"/>
              <a:buChar char="•"/>
            </a:pPr>
            <a:r>
              <a:rPr lang="en-US" sz="2400" dirty="0">
                <a:solidFill>
                  <a:srgbClr val="101010"/>
                </a:solidFill>
                <a:latin typeface="Univers"/>
              </a:rPr>
              <a:t>Click on the 'note' button at the bottom of the slides to reveal additional notes for reference. </a:t>
            </a:r>
          </a:p>
          <a:p>
            <a:pPr>
              <a:lnSpc>
                <a:spcPts val="3360"/>
              </a:lnSpc>
            </a:pPr>
            <a:endParaRPr lang="en-US" sz="2400" dirty="0">
              <a:solidFill>
                <a:srgbClr val="101010"/>
              </a:solidFill>
              <a:latin typeface="Univers"/>
            </a:endParaRPr>
          </a:p>
        </p:txBody>
      </p:sp>
    </p:spTree>
    <p:extLst>
      <p:ext uri="{BB962C8B-B14F-4D97-AF65-F5344CB8AC3E}">
        <p14:creationId xmlns:p14="http://schemas.microsoft.com/office/powerpoint/2010/main" val="1874711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04800" y="-456651"/>
            <a:ext cx="3086100" cy="323076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B3B937-3B85-4BE0-B23C-C04EA1C48089}"/>
              </a:ext>
            </a:extLst>
          </p:cNvPr>
          <p:cNvSpPr/>
          <p:nvPr/>
        </p:nvSpPr>
        <p:spPr>
          <a:xfrm>
            <a:off x="-76201" y="-114300"/>
            <a:ext cx="18460453" cy="2054938"/>
          </a:xfrm>
          <a:prstGeom prst="rect">
            <a:avLst/>
          </a:prstGeom>
          <a:solidFill>
            <a:srgbClr val="0A0D9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97F3BA8B-E081-99C2-7A81-B776C65811EC}"/>
              </a:ext>
            </a:extLst>
          </p:cNvPr>
          <p:cNvSpPr txBox="1"/>
          <p:nvPr/>
        </p:nvSpPr>
        <p:spPr>
          <a:xfrm>
            <a:off x="533400" y="483564"/>
            <a:ext cx="15578623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5599" dirty="0">
                <a:solidFill>
                  <a:schemeClr val="bg1"/>
                </a:solidFill>
                <a:latin typeface="Univers Bold"/>
              </a:rPr>
              <a:t>Background to FYP/ Capstone Project</a:t>
            </a: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0C6E2E46-554F-3124-5DB2-C8902C6665A5}"/>
              </a:ext>
            </a:extLst>
          </p:cNvPr>
          <p:cNvGrpSpPr/>
          <p:nvPr/>
        </p:nvGrpSpPr>
        <p:grpSpPr>
          <a:xfrm>
            <a:off x="0" y="1651905"/>
            <a:ext cx="6212838" cy="288733"/>
            <a:chOff x="0" y="0"/>
            <a:chExt cx="1636303" cy="76045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D3D3C1D2-45A8-896F-32C3-28CE4182F233}"/>
                </a:ext>
              </a:extLst>
            </p:cNvPr>
            <p:cNvSpPr/>
            <p:nvPr/>
          </p:nvSpPr>
          <p:spPr>
            <a:xfrm>
              <a:off x="0" y="0"/>
              <a:ext cx="1636303" cy="76045"/>
            </a:xfrm>
            <a:custGeom>
              <a:avLst/>
              <a:gdLst/>
              <a:ahLst/>
              <a:cxnLst/>
              <a:rect l="l" t="t" r="r" b="b"/>
              <a:pathLst>
                <a:path w="1636303" h="76045">
                  <a:moveTo>
                    <a:pt x="0" y="0"/>
                  </a:moveTo>
                  <a:lnTo>
                    <a:pt x="1636303" y="0"/>
                  </a:lnTo>
                  <a:lnTo>
                    <a:pt x="1636303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3DCAB1"/>
            </a:solidFill>
          </p:spPr>
          <p:txBody>
            <a:bodyPr/>
            <a:lstStyle/>
            <a:p>
              <a:endParaRPr lang="en-HK"/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82DD72BA-BFEB-4D20-2955-1CCCA7D8CE4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E9DD47A-C478-FD16-37E1-8A8BE6E7D955}"/>
              </a:ext>
            </a:extLst>
          </p:cNvPr>
          <p:cNvSpPr/>
          <p:nvPr/>
        </p:nvSpPr>
        <p:spPr>
          <a:xfrm>
            <a:off x="-76201" y="-114300"/>
            <a:ext cx="18460453" cy="2054938"/>
          </a:xfrm>
          <a:prstGeom prst="rect">
            <a:avLst/>
          </a:prstGeom>
          <a:solidFill>
            <a:srgbClr val="0A0D9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A13321B2-9407-5161-B8AB-1906678FEC6B}"/>
              </a:ext>
            </a:extLst>
          </p:cNvPr>
          <p:cNvSpPr txBox="1"/>
          <p:nvPr/>
        </p:nvSpPr>
        <p:spPr>
          <a:xfrm>
            <a:off x="533400" y="483564"/>
            <a:ext cx="15578623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5599" dirty="0" err="1">
                <a:solidFill>
                  <a:schemeClr val="bg1"/>
                </a:solidFill>
                <a:latin typeface="Univers Bold"/>
              </a:rPr>
              <a:t>Commercialisation</a:t>
            </a:r>
            <a:r>
              <a:rPr lang="en-US" sz="5599" dirty="0">
                <a:solidFill>
                  <a:schemeClr val="bg1"/>
                </a:solidFill>
                <a:latin typeface="Univers Bold"/>
              </a:rPr>
              <a:t> Rationale / Potential</a:t>
            </a: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4083D2B3-9725-0A13-4483-F0731EF9A502}"/>
              </a:ext>
            </a:extLst>
          </p:cNvPr>
          <p:cNvGrpSpPr/>
          <p:nvPr/>
        </p:nvGrpSpPr>
        <p:grpSpPr>
          <a:xfrm>
            <a:off x="0" y="1651905"/>
            <a:ext cx="6212838" cy="288733"/>
            <a:chOff x="0" y="0"/>
            <a:chExt cx="1636303" cy="76045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3B039B-5733-F466-5CB1-FB74E1084316}"/>
                </a:ext>
              </a:extLst>
            </p:cNvPr>
            <p:cNvSpPr/>
            <p:nvPr/>
          </p:nvSpPr>
          <p:spPr>
            <a:xfrm>
              <a:off x="0" y="0"/>
              <a:ext cx="1636303" cy="76045"/>
            </a:xfrm>
            <a:custGeom>
              <a:avLst/>
              <a:gdLst/>
              <a:ahLst/>
              <a:cxnLst/>
              <a:rect l="l" t="t" r="r" b="b"/>
              <a:pathLst>
                <a:path w="1636303" h="76045">
                  <a:moveTo>
                    <a:pt x="0" y="0"/>
                  </a:moveTo>
                  <a:lnTo>
                    <a:pt x="1636303" y="0"/>
                  </a:lnTo>
                  <a:lnTo>
                    <a:pt x="1636303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3DCAB1"/>
            </a:solidFill>
          </p:spPr>
          <p:txBody>
            <a:bodyPr/>
            <a:lstStyle/>
            <a:p>
              <a:endParaRPr lang="en-HK"/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1A6EAA92-53C2-1670-6E02-2567A70213A5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A34DBF-FF27-62E5-F81D-188F712FE7F4}"/>
              </a:ext>
            </a:extLst>
          </p:cNvPr>
          <p:cNvSpPr/>
          <p:nvPr/>
        </p:nvSpPr>
        <p:spPr>
          <a:xfrm>
            <a:off x="-76201" y="-114300"/>
            <a:ext cx="18460453" cy="2054938"/>
          </a:xfrm>
          <a:prstGeom prst="rect">
            <a:avLst/>
          </a:prstGeom>
          <a:solidFill>
            <a:srgbClr val="0A0D9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8D056494-38BE-EDE5-DB41-937305F2CA6C}"/>
              </a:ext>
            </a:extLst>
          </p:cNvPr>
          <p:cNvSpPr txBox="1"/>
          <p:nvPr/>
        </p:nvSpPr>
        <p:spPr>
          <a:xfrm>
            <a:off x="533400" y="483564"/>
            <a:ext cx="15578623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5599" dirty="0">
                <a:solidFill>
                  <a:schemeClr val="bg1"/>
                </a:solidFill>
                <a:latin typeface="Univers Bold"/>
              </a:rPr>
              <a:t>Competition</a:t>
            </a: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13D796E6-D093-C2AE-0154-1EBD50F4104E}"/>
              </a:ext>
            </a:extLst>
          </p:cNvPr>
          <p:cNvGrpSpPr/>
          <p:nvPr/>
        </p:nvGrpSpPr>
        <p:grpSpPr>
          <a:xfrm>
            <a:off x="0" y="1651905"/>
            <a:ext cx="6212838" cy="288733"/>
            <a:chOff x="0" y="0"/>
            <a:chExt cx="1636303" cy="76045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D3A1FB-6558-DF4B-2E16-95FB676FD537}"/>
                </a:ext>
              </a:extLst>
            </p:cNvPr>
            <p:cNvSpPr/>
            <p:nvPr/>
          </p:nvSpPr>
          <p:spPr>
            <a:xfrm>
              <a:off x="0" y="0"/>
              <a:ext cx="1636303" cy="76045"/>
            </a:xfrm>
            <a:custGeom>
              <a:avLst/>
              <a:gdLst/>
              <a:ahLst/>
              <a:cxnLst/>
              <a:rect l="l" t="t" r="r" b="b"/>
              <a:pathLst>
                <a:path w="1636303" h="76045">
                  <a:moveTo>
                    <a:pt x="0" y="0"/>
                  </a:moveTo>
                  <a:lnTo>
                    <a:pt x="1636303" y="0"/>
                  </a:lnTo>
                  <a:lnTo>
                    <a:pt x="1636303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3DCAB1"/>
            </a:solidFill>
          </p:spPr>
          <p:txBody>
            <a:bodyPr/>
            <a:lstStyle/>
            <a:p>
              <a:endParaRPr lang="en-HK"/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F62E4A46-A688-0CAD-3BFB-70BB69FDF8B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FA2DA3F-1029-97EA-0D12-2D946BB02395}"/>
              </a:ext>
            </a:extLst>
          </p:cNvPr>
          <p:cNvSpPr/>
          <p:nvPr/>
        </p:nvSpPr>
        <p:spPr>
          <a:xfrm>
            <a:off x="-76201" y="-114300"/>
            <a:ext cx="18460453" cy="2054938"/>
          </a:xfrm>
          <a:prstGeom prst="rect">
            <a:avLst/>
          </a:prstGeom>
          <a:solidFill>
            <a:srgbClr val="0A0D9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D85DA3B4-C1C1-0C22-E840-7FCA6E20BAED}"/>
              </a:ext>
            </a:extLst>
          </p:cNvPr>
          <p:cNvSpPr txBox="1"/>
          <p:nvPr/>
        </p:nvSpPr>
        <p:spPr>
          <a:xfrm>
            <a:off x="533400" y="483564"/>
            <a:ext cx="15578623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5599" dirty="0">
                <a:solidFill>
                  <a:schemeClr val="bg1"/>
                </a:solidFill>
                <a:latin typeface="Univers Bold"/>
              </a:rPr>
              <a:t>Impact</a:t>
            </a: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6B832CDE-1641-8244-0391-C45D0B99EA62}"/>
              </a:ext>
            </a:extLst>
          </p:cNvPr>
          <p:cNvGrpSpPr/>
          <p:nvPr/>
        </p:nvGrpSpPr>
        <p:grpSpPr>
          <a:xfrm>
            <a:off x="0" y="1651905"/>
            <a:ext cx="6212838" cy="288733"/>
            <a:chOff x="0" y="0"/>
            <a:chExt cx="1636303" cy="76045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FE3D9B9-80EE-1B8D-D3B4-9BB4CCCFAFF9}"/>
                </a:ext>
              </a:extLst>
            </p:cNvPr>
            <p:cNvSpPr/>
            <p:nvPr/>
          </p:nvSpPr>
          <p:spPr>
            <a:xfrm>
              <a:off x="0" y="0"/>
              <a:ext cx="1636303" cy="76045"/>
            </a:xfrm>
            <a:custGeom>
              <a:avLst/>
              <a:gdLst/>
              <a:ahLst/>
              <a:cxnLst/>
              <a:rect l="l" t="t" r="r" b="b"/>
              <a:pathLst>
                <a:path w="1636303" h="76045">
                  <a:moveTo>
                    <a:pt x="0" y="0"/>
                  </a:moveTo>
                  <a:lnTo>
                    <a:pt x="1636303" y="0"/>
                  </a:lnTo>
                  <a:lnTo>
                    <a:pt x="1636303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3DCAB1"/>
            </a:solidFill>
          </p:spPr>
          <p:txBody>
            <a:bodyPr/>
            <a:lstStyle/>
            <a:p>
              <a:endParaRPr lang="en-HK"/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80911E42-DE6D-4683-7486-9F2E45BABA2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796B6D-830A-3599-D089-98FC7008174F}"/>
              </a:ext>
            </a:extLst>
          </p:cNvPr>
          <p:cNvSpPr/>
          <p:nvPr/>
        </p:nvSpPr>
        <p:spPr>
          <a:xfrm>
            <a:off x="-76201" y="-114300"/>
            <a:ext cx="18460453" cy="2054938"/>
          </a:xfrm>
          <a:prstGeom prst="rect">
            <a:avLst/>
          </a:prstGeom>
          <a:solidFill>
            <a:srgbClr val="0A0D9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49C5BEAB-C541-F6F0-1900-CEDD45897A77}"/>
              </a:ext>
            </a:extLst>
          </p:cNvPr>
          <p:cNvSpPr txBox="1"/>
          <p:nvPr/>
        </p:nvSpPr>
        <p:spPr>
          <a:xfrm>
            <a:off x="533400" y="483564"/>
            <a:ext cx="15578623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5599" dirty="0">
                <a:solidFill>
                  <a:schemeClr val="bg1"/>
                </a:solidFill>
                <a:latin typeface="Univers Bold"/>
              </a:rPr>
              <a:t>Target Customers</a:t>
            </a: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FEB696EE-DE68-A731-0847-F57776802B60}"/>
              </a:ext>
            </a:extLst>
          </p:cNvPr>
          <p:cNvGrpSpPr/>
          <p:nvPr/>
        </p:nvGrpSpPr>
        <p:grpSpPr>
          <a:xfrm>
            <a:off x="0" y="1651905"/>
            <a:ext cx="6212838" cy="288733"/>
            <a:chOff x="0" y="0"/>
            <a:chExt cx="1636303" cy="76045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DBF28C2-23D7-66B8-99A5-29C602456004}"/>
                </a:ext>
              </a:extLst>
            </p:cNvPr>
            <p:cNvSpPr/>
            <p:nvPr/>
          </p:nvSpPr>
          <p:spPr>
            <a:xfrm>
              <a:off x="0" y="0"/>
              <a:ext cx="1636303" cy="76045"/>
            </a:xfrm>
            <a:custGeom>
              <a:avLst/>
              <a:gdLst/>
              <a:ahLst/>
              <a:cxnLst/>
              <a:rect l="l" t="t" r="r" b="b"/>
              <a:pathLst>
                <a:path w="1636303" h="76045">
                  <a:moveTo>
                    <a:pt x="0" y="0"/>
                  </a:moveTo>
                  <a:lnTo>
                    <a:pt x="1636303" y="0"/>
                  </a:lnTo>
                  <a:lnTo>
                    <a:pt x="1636303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3DCAB1"/>
            </a:solidFill>
          </p:spPr>
          <p:txBody>
            <a:bodyPr/>
            <a:lstStyle/>
            <a:p>
              <a:endParaRPr lang="en-HK"/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F83FB9E2-D518-FA79-89DC-96B0F8432E4F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2AAEE7-5C4E-7CC7-F8C2-A4631683B081}"/>
              </a:ext>
            </a:extLst>
          </p:cNvPr>
          <p:cNvSpPr/>
          <p:nvPr/>
        </p:nvSpPr>
        <p:spPr>
          <a:xfrm>
            <a:off x="-76201" y="-114300"/>
            <a:ext cx="18460453" cy="2054938"/>
          </a:xfrm>
          <a:prstGeom prst="rect">
            <a:avLst/>
          </a:prstGeom>
          <a:solidFill>
            <a:srgbClr val="0A0D9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31D4819D-63BC-BF56-AD21-F5C33D5E19D7}"/>
              </a:ext>
            </a:extLst>
          </p:cNvPr>
          <p:cNvSpPr txBox="1"/>
          <p:nvPr/>
        </p:nvSpPr>
        <p:spPr>
          <a:xfrm>
            <a:off x="533400" y="483564"/>
            <a:ext cx="15578623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5599" dirty="0">
                <a:solidFill>
                  <a:schemeClr val="bg1"/>
                </a:solidFill>
                <a:latin typeface="Univers Bold"/>
              </a:rPr>
              <a:t>Key Partners</a:t>
            </a: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CFF8E00D-4165-44E4-21E2-49ABC38BEF4C}"/>
              </a:ext>
            </a:extLst>
          </p:cNvPr>
          <p:cNvGrpSpPr/>
          <p:nvPr/>
        </p:nvGrpSpPr>
        <p:grpSpPr>
          <a:xfrm>
            <a:off x="0" y="1651905"/>
            <a:ext cx="6212838" cy="288733"/>
            <a:chOff x="0" y="0"/>
            <a:chExt cx="1636303" cy="76045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7451571-AADF-8B0A-1073-ECFA65FC4AAB}"/>
                </a:ext>
              </a:extLst>
            </p:cNvPr>
            <p:cNvSpPr/>
            <p:nvPr/>
          </p:nvSpPr>
          <p:spPr>
            <a:xfrm>
              <a:off x="0" y="0"/>
              <a:ext cx="1636303" cy="76045"/>
            </a:xfrm>
            <a:custGeom>
              <a:avLst/>
              <a:gdLst/>
              <a:ahLst/>
              <a:cxnLst/>
              <a:rect l="l" t="t" r="r" b="b"/>
              <a:pathLst>
                <a:path w="1636303" h="76045">
                  <a:moveTo>
                    <a:pt x="0" y="0"/>
                  </a:moveTo>
                  <a:lnTo>
                    <a:pt x="1636303" y="0"/>
                  </a:lnTo>
                  <a:lnTo>
                    <a:pt x="1636303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3DCAB1"/>
            </a:solidFill>
          </p:spPr>
          <p:txBody>
            <a:bodyPr/>
            <a:lstStyle/>
            <a:p>
              <a:endParaRPr lang="en-HK"/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753A0F1F-7105-E90E-FF73-DCD90F81141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ED7C111-D75B-54FC-C0DC-261AB088D9CD}"/>
              </a:ext>
            </a:extLst>
          </p:cNvPr>
          <p:cNvSpPr/>
          <p:nvPr/>
        </p:nvSpPr>
        <p:spPr>
          <a:xfrm>
            <a:off x="-76201" y="-114300"/>
            <a:ext cx="18460453" cy="2054938"/>
          </a:xfrm>
          <a:prstGeom prst="rect">
            <a:avLst/>
          </a:prstGeom>
          <a:solidFill>
            <a:srgbClr val="0A0D9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C010B250-751D-522D-84D4-0D66D4AC6075}"/>
              </a:ext>
            </a:extLst>
          </p:cNvPr>
          <p:cNvSpPr txBox="1"/>
          <p:nvPr/>
        </p:nvSpPr>
        <p:spPr>
          <a:xfrm>
            <a:off x="533400" y="483564"/>
            <a:ext cx="15578623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5599" dirty="0">
                <a:solidFill>
                  <a:schemeClr val="bg1"/>
                </a:solidFill>
                <a:latin typeface="Univers Bold"/>
              </a:rPr>
              <a:t>Marketing Strategies</a:t>
            </a: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D5C7F1FB-F098-7399-D783-20B228F03989}"/>
              </a:ext>
            </a:extLst>
          </p:cNvPr>
          <p:cNvGrpSpPr/>
          <p:nvPr/>
        </p:nvGrpSpPr>
        <p:grpSpPr>
          <a:xfrm>
            <a:off x="0" y="1651905"/>
            <a:ext cx="6212838" cy="288733"/>
            <a:chOff x="0" y="0"/>
            <a:chExt cx="1636303" cy="76045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A72BE4-B9B4-69A0-72DA-70DFB0BC510F}"/>
                </a:ext>
              </a:extLst>
            </p:cNvPr>
            <p:cNvSpPr/>
            <p:nvPr/>
          </p:nvSpPr>
          <p:spPr>
            <a:xfrm>
              <a:off x="0" y="0"/>
              <a:ext cx="1636303" cy="76045"/>
            </a:xfrm>
            <a:custGeom>
              <a:avLst/>
              <a:gdLst/>
              <a:ahLst/>
              <a:cxnLst/>
              <a:rect l="l" t="t" r="r" b="b"/>
              <a:pathLst>
                <a:path w="1636303" h="76045">
                  <a:moveTo>
                    <a:pt x="0" y="0"/>
                  </a:moveTo>
                  <a:lnTo>
                    <a:pt x="1636303" y="0"/>
                  </a:lnTo>
                  <a:lnTo>
                    <a:pt x="1636303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3DCAB1"/>
            </a:solidFill>
          </p:spPr>
          <p:txBody>
            <a:bodyPr/>
            <a:lstStyle/>
            <a:p>
              <a:endParaRPr lang="en-HK"/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EFCB7F77-5A37-FF74-EAA0-617882009816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714</Words>
  <Application>Microsoft Office PowerPoint</Application>
  <PresentationFormat>Custom</PresentationFormat>
  <Paragraphs>96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Univers Bold</vt:lpstr>
      <vt:lpstr>Calibri</vt:lpstr>
      <vt:lpstr>Arial</vt:lpstr>
      <vt:lpstr>Univers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Dark Blue and Cyan Modern Technology Pitch Deck Presentation</dc:title>
  <cp:lastModifiedBy>LAU Belinda</cp:lastModifiedBy>
  <cp:revision>11</cp:revision>
  <dcterms:created xsi:type="dcterms:W3CDTF">2006-08-16T00:00:00Z</dcterms:created>
  <dcterms:modified xsi:type="dcterms:W3CDTF">2023-10-13T06:19:38Z</dcterms:modified>
  <dc:identifier>DAFxG27zUnY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c7ce0bc-1ec2-41cb-8ddc-b020b80710b7_Enabled">
    <vt:lpwstr>true</vt:lpwstr>
  </property>
  <property fmtid="{D5CDD505-2E9C-101B-9397-08002B2CF9AE}" pid="3" name="MSIP_Label_0c7ce0bc-1ec2-41cb-8ddc-b020b80710b7_SetDate">
    <vt:lpwstr>2023-10-13T04:34:17Z</vt:lpwstr>
  </property>
  <property fmtid="{D5CDD505-2E9C-101B-9397-08002B2CF9AE}" pid="4" name="MSIP_Label_0c7ce0bc-1ec2-41cb-8ddc-b020b80710b7_Method">
    <vt:lpwstr>Standard</vt:lpwstr>
  </property>
  <property fmtid="{D5CDD505-2E9C-101B-9397-08002B2CF9AE}" pid="5" name="MSIP_Label_0c7ce0bc-1ec2-41cb-8ddc-b020b80710b7_Name">
    <vt:lpwstr>Restricted (Internal data)</vt:lpwstr>
  </property>
  <property fmtid="{D5CDD505-2E9C-101B-9397-08002B2CF9AE}" pid="6" name="MSIP_Label_0c7ce0bc-1ec2-41cb-8ddc-b020b80710b7_SiteId">
    <vt:lpwstr>fe90179d-8207-4cb2-8834-0ce27ee0162d</vt:lpwstr>
  </property>
  <property fmtid="{D5CDD505-2E9C-101B-9397-08002B2CF9AE}" pid="7" name="MSIP_Label_0c7ce0bc-1ec2-41cb-8ddc-b020b80710b7_ActionId">
    <vt:lpwstr>6c831997-0a56-46f1-95a6-ff72ef49b00a</vt:lpwstr>
  </property>
  <property fmtid="{D5CDD505-2E9C-101B-9397-08002B2CF9AE}" pid="8" name="MSIP_Label_0c7ce0bc-1ec2-41cb-8ddc-b020b80710b7_ContentBits">
    <vt:lpwstr>0</vt:lpwstr>
  </property>
</Properties>
</file>